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5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4" r:id="rId185"/>
    <p:sldId id="532" r:id="rId186"/>
    <p:sldId id="533" r:id="rId187"/>
    <p:sldId id="534" r:id="rId188"/>
    <p:sldId id="535" r:id="rId189"/>
    <p:sldId id="536" r:id="rId190"/>
    <p:sldId id="539" r:id="rId191"/>
    <p:sldId id="376" r:id="rId192"/>
    <p:sldId id="509" r:id="rId193"/>
    <p:sldId id="377" r:id="rId194"/>
    <p:sldId id="551" r:id="rId195"/>
    <p:sldId id="545" r:id="rId196"/>
    <p:sldId id="546" r:id="rId197"/>
    <p:sldId id="547" r:id="rId198"/>
    <p:sldId id="548" r:id="rId199"/>
    <p:sldId id="550" r:id="rId200"/>
    <p:sldId id="378" r:id="rId201"/>
    <p:sldId id="510" r:id="rId202"/>
    <p:sldId id="379" r:id="rId203"/>
    <p:sldId id="380" r:id="rId204"/>
    <p:sldId id="335" r:id="rId205"/>
    <p:sldId id="336" r:id="rId206"/>
    <p:sldId id="526" r:id="rId207"/>
    <p:sldId id="527" r:id="rId208"/>
    <p:sldId id="540" r:id="rId209"/>
    <p:sldId id="541" r:id="rId210"/>
    <p:sldId id="542" r:id="rId211"/>
    <p:sldId id="543" r:id="rId212"/>
    <p:sldId id="544" r:id="rId213"/>
    <p:sldId id="345" r:id="rId2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FF"/>
    <a:srgbClr val="009900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6" autoAdjust="0"/>
    <p:restoredTop sz="90379" autoAdjust="0"/>
  </p:normalViewPr>
  <p:slideViewPr>
    <p:cSldViewPr snapToGrid="0">
      <p:cViewPr>
        <p:scale>
          <a:sx n="33" d="100"/>
          <a:sy n="33" d="100"/>
        </p:scale>
        <p:origin x="72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https://www.geeksforgeeks.org/median-of-two-sorted-arrays-of-different-sizes/</a:t>
            </a:r>
          </a:p>
          <a:p>
            <a:r>
              <a:rPr lang="en-US" altLang="ko-KR" dirty="0"/>
              <a:t>https://takeuforward.org/data-structure/median-of-two-sorted-arrays-of-different-sizes/</a:t>
            </a:r>
          </a:p>
          <a:p>
            <a:r>
              <a:rPr lang="en-US" altLang="ko-KR" dirty="0"/>
              <a:t>https://www.youtube.com/watch?v=LPFhl65R7ww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7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https://www.geeksforgeeks.org/the-skyline-problem-using-divide-and-conquer-algorithm/</a:t>
            </a:r>
          </a:p>
          <a:p>
            <a:r>
              <a:rPr lang="en-US" altLang="ko-KR"/>
              <a:t>https://www.geeksforgeeks.org/the-skyline-problem-set-2/</a:t>
            </a:r>
            <a:endParaRPr lang="en-US" altLang="ko-KR" dirty="0"/>
          </a:p>
          <a:p>
            <a:r>
              <a:rPr lang="en-US" altLang="ko-KR" dirty="0"/>
              <a:t>https://www.youtube.com/watch?v=GSBLe8cKu0s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55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https://www.geeksforgeeks.org/section-formula-point-divides-line-given-ratio/</a:t>
            </a:r>
          </a:p>
          <a:p>
            <a:r>
              <a:rPr lang="en-US" altLang="ko-KR" dirty="0"/>
              <a:t>https://www.geeksforgeeks.org/section-formula/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0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https://www.geeksforgeeks.org/program-for-point-of-intersection-of-two-lines/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2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https://en.wikipedia.org/wiki/Shoelace_formula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5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https://www.geeksforgeeks.org/count-integral-points-inside-a-triangle/</a:t>
            </a:r>
          </a:p>
          <a:p>
            <a:r>
              <a:rPr lang="en-US" altLang="ko-KR" dirty="0"/>
              <a:t>https://www.geeksforgeeks.org/number-integral-points-two-points/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86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https://www.geeksforgeeks.org/find-number-diagonals-n-sided-convex-polygon/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5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80443"/>
              </p:ext>
            </p:extLst>
          </p:nvPr>
        </p:nvGraphicFramePr>
        <p:xfrm>
          <a:off x="125130" y="868119"/>
          <a:ext cx="90443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 of Same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정렬된 배열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배열을 병합한 후 배열의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배열의 크기는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짝수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n, 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더한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나눠야 중앙값이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병합하는 동안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변수에 이전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값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추가공간 없이 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배열에는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배열에는 큰 값을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배열 마지막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배열 첫번째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73"/>
              </p:ext>
            </p:extLst>
          </p:nvPr>
        </p:nvGraphicFramePr>
        <p:xfrm>
          <a:off x="125130" y="2498764"/>
          <a:ext cx="403574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GetMedianOf2SortedSameSizeArr_ver1(vector&lt;int&gt;&amp; a, vector&lt;int&gt;&amp; b,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m1 = -1, m2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k = 0; k&lt;=n 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b[j]){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(m1+m2)/2;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D4AE6-7492-0D7A-FEDF-13FDA155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59983"/>
              </p:ext>
            </p:extLst>
          </p:nvPr>
        </p:nvGraphicFramePr>
        <p:xfrm>
          <a:off x="125130" y="5693205"/>
          <a:ext cx="42881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9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GetMedianOf2SortedSameSizeArr_ver2(vector&lt;int&gt;&amp; a, vector&lt;int&gt;&amp; b,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b[j] &amp;&amp; j &lt; n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swap(a[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(a[n-1] + b[0])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1B678C-B7AF-7918-B0C4-C87E988D0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77065"/>
              </p:ext>
            </p:extLst>
          </p:nvPr>
        </p:nvGraphicFramePr>
        <p:xfrm>
          <a:off x="4647282" y="2517471"/>
          <a:ext cx="510095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GetMedianOf2SortedSameSizeArr_BinarySearch(vector&lt;int&gt;&amp; a, vector&lt;int&gt;&amp; b,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low = (int)-1e9, high = (int)1e9;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pos--;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low = (int)-1e9;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high = (int) 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low)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12, 15, 26, 38};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GetMedianOf2SortedSameSizeArr_ver2(a, b, n)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483"/>
              </p:ext>
            </p:extLst>
          </p:nvPr>
        </p:nvGraphicFramePr>
        <p:xfrm>
          <a:off x="125130" y="868119"/>
          <a:ext cx="61423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Arrays of Different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정렬된 배열이 주어지면 두 배열을 병합했을 때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min(m, n)) [Binary Search]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3320"/>
              </p:ext>
            </p:extLst>
          </p:nvPr>
        </p:nvGraphicFramePr>
        <p:xfrm>
          <a:off x="7089081" y="868118"/>
          <a:ext cx="494696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GetMedianOf2SortedDiffSizeArr_BinarySearch(vector&lt;int&gt;&amp; a, vector&lt;int&gt;&amp; b){// O(min(log m, 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&gt;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GetMedianOf2SortedDiffSizeArr_BinarySearch(b,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 + m + 1)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e){// for array a (n &lt;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mid;// array a's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mid;//array b's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la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a[la_size-1] : INT_MIN;// left a's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b[lb_size-1] : INT_MIN;// left b's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?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a's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?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b's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if(la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2 == 0)// if merged array's size is even number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(max(la,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/ 2.0;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if(la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)//value in left is bigger than value in right, move mid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- 1;// small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left, big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{1};//, 12, 15, 26, 38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GetMedianOf2SortedDiffSizeArr_BinarySearch(a,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6CA2D0-678E-E881-C31E-24368BFC301B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9C6189-BAFE-9CCD-12B7-98685C95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50255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DAC97-99E9-5A1B-1AF8-3C731363AB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32836F-17AE-B5F0-5935-2C9C2D67DAD6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C4A85C-51D3-D51D-2C83-F4E82E74A8F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5EC305-8AB3-E2A5-87F4-D69EABB390C0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D14F79-2BED-9552-A3AE-0D99E38F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9663"/>
              </p:ext>
            </p:extLst>
          </p:nvPr>
        </p:nvGraphicFramePr>
        <p:xfrm>
          <a:off x="1324307" y="2248533"/>
          <a:ext cx="2340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FC626-0F3B-07AA-EA2A-27678C46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68227"/>
              </p:ext>
            </p:extLst>
          </p:nvPr>
        </p:nvGraphicFramePr>
        <p:xfrm>
          <a:off x="1324307" y="3243751"/>
          <a:ext cx="3744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56922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04112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85532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0CC073-DC76-F47D-0965-F5EF307A75B8}"/>
              </a:ext>
            </a:extLst>
          </p:cNvPr>
          <p:cNvCxnSpPr>
            <a:cxnSpLocks/>
          </p:cNvCxnSpPr>
          <p:nvPr/>
        </p:nvCxnSpPr>
        <p:spPr>
          <a:xfrm>
            <a:off x="2249085" y="1980679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A4E3-560F-0CE9-4742-F14BB2283FB7}"/>
              </a:ext>
            </a:extLst>
          </p:cNvPr>
          <p:cNvCxnSpPr>
            <a:cxnSpLocks/>
          </p:cNvCxnSpPr>
          <p:nvPr/>
        </p:nvCxnSpPr>
        <p:spPr>
          <a:xfrm>
            <a:off x="3664307" y="3018186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909B3-6D79-FCA6-8583-0D5F19E7A520}"/>
              </a:ext>
            </a:extLst>
          </p:cNvPr>
          <p:cNvSpPr txBox="1"/>
          <p:nvPr/>
        </p:nvSpPr>
        <p:spPr>
          <a:xfrm>
            <a:off x="1424074" y="1980679"/>
            <a:ext cx="75061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Left_X</a:t>
            </a:r>
            <a:r>
              <a:rPr lang="en-US" altLang="ko-KR" sz="1400" dirty="0"/>
              <a:t>: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F499C-AE84-BDD0-5904-E2E36B4CC303}"/>
              </a:ext>
            </a:extLst>
          </p:cNvPr>
          <p:cNvSpPr txBox="1"/>
          <p:nvPr/>
        </p:nvSpPr>
        <p:spPr>
          <a:xfrm>
            <a:off x="2525786" y="198067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Right_X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9C594-23E4-507D-BC2F-21BE7FB1D708}"/>
              </a:ext>
            </a:extLst>
          </p:cNvPr>
          <p:cNvSpPr txBox="1"/>
          <p:nvPr/>
        </p:nvSpPr>
        <p:spPr>
          <a:xfrm>
            <a:off x="2074091" y="3755672"/>
            <a:ext cx="84430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Left_Y</a:t>
            </a:r>
            <a:r>
              <a:rPr lang="en-US" altLang="ko-KR" sz="1400" dirty="0"/>
              <a:t>: 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01F390-3114-CB79-5B96-74C256892BDB}"/>
              </a:ext>
            </a:extLst>
          </p:cNvPr>
          <p:cNvSpPr txBox="1"/>
          <p:nvPr/>
        </p:nvSpPr>
        <p:spPr>
          <a:xfrm>
            <a:off x="3949121" y="3755672"/>
            <a:ext cx="84967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Right_Y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DFC82-DE7F-62DE-289E-F4A6E1441DDB}"/>
              </a:ext>
            </a:extLst>
          </p:cNvPr>
          <p:cNvSpPr txBox="1"/>
          <p:nvPr/>
        </p:nvSpPr>
        <p:spPr>
          <a:xfrm>
            <a:off x="125130" y="4246714"/>
            <a:ext cx="7996897" cy="240065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길이가 다르고 </a:t>
            </a:r>
            <a:r>
              <a:rPr lang="ko-KR" altLang="en-US" dirty="0">
                <a:solidFill>
                  <a:srgbClr val="FF0000"/>
                </a:solidFill>
              </a:rPr>
              <a:t>정렬된</a:t>
            </a:r>
            <a:r>
              <a:rPr lang="ko-KR" altLang="en-US" dirty="0">
                <a:solidFill>
                  <a:schemeClr val="tx1"/>
                </a:solidFill>
              </a:rPr>
              <a:t> 배열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개가 주어짐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Left_Y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 err="1">
                <a:solidFill>
                  <a:schemeClr val="tx1"/>
                </a:solidFill>
              </a:rPr>
              <a:t>Right_X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Right_Y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/>
              <a:t>항상 큰 것을 보장</a:t>
            </a:r>
            <a:r>
              <a:rPr lang="ko-KR" altLang="en-US" dirty="0">
                <a:solidFill>
                  <a:schemeClr val="tx1"/>
                </a:solidFill>
              </a:rPr>
              <a:t>하는 법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≤ y</a:t>
            </a:r>
            <a:r>
              <a:rPr lang="en-US" altLang="ko-KR" baseline="-25000" dirty="0">
                <a:sym typeface="Wingdings" panose="05000000000000000000" pitchFamily="2" charset="2"/>
              </a:rPr>
              <a:t>6</a:t>
            </a:r>
            <a:r>
              <a:rPr lang="en-US" altLang="ko-KR" dirty="0">
                <a:sym typeface="Wingdings" panose="05000000000000000000" pitchFamily="2" charset="2"/>
              </a:rPr>
              <a:t> &amp; y</a:t>
            </a:r>
            <a:r>
              <a:rPr lang="en-US" altLang="ko-KR" baseline="-25000" dirty="0">
                <a:sym typeface="Wingdings" panose="05000000000000000000" pitchFamily="2" charset="2"/>
              </a:rPr>
              <a:t>5</a:t>
            </a:r>
            <a:r>
              <a:rPr lang="en-US" altLang="ko-KR" dirty="0">
                <a:sym typeface="Wingdings" panose="05000000000000000000" pitchFamily="2" charset="2"/>
              </a:rPr>
              <a:t> ≤ x</a:t>
            </a:r>
            <a:r>
              <a:rPr lang="en-US" altLang="ko-KR" baseline="-25000" dirty="0">
                <a:sym typeface="Wingdings" panose="05000000000000000000" pitchFamily="2" charset="2"/>
              </a:rPr>
              <a:t>3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(1.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정렬된 배열 이므로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(2.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서로 다른 배열에서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분할선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다음의 값보다 작으면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Left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Right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가 항상 성립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baseline="-25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중간값</a:t>
            </a:r>
            <a:r>
              <a:rPr lang="en-US" altLang="ko-KR" dirty="0">
                <a:solidFill>
                  <a:schemeClr val="tx1"/>
                </a:solidFill>
              </a:rPr>
              <a:t>(Median): (max(x2, y5)+min(x3, y6)) /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Even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number]</a:t>
            </a:r>
          </a:p>
          <a:p>
            <a:pPr indent="1368000" algn="l"/>
            <a:r>
              <a:rPr lang="en-US" altLang="ko-KR" dirty="0">
                <a:solidFill>
                  <a:schemeClr val="tx1"/>
                </a:solidFill>
              </a:rPr>
              <a:t>(max(x2, y5)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Odd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009900"/>
                </a:solidFill>
              </a:rPr>
              <a:t>일반화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endParaRPr lang="en-US" altLang="ko-KR" dirty="0">
              <a:solidFill>
                <a:schemeClr val="tx1"/>
              </a:solidFill>
            </a:endParaRPr>
          </a:p>
          <a:p>
            <a:pPr marL="722313" algn="l"/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endParaRPr lang="en-US" altLang="ko-KR" dirty="0">
              <a:solidFill>
                <a:schemeClr val="tx1"/>
              </a:solidFill>
            </a:endParaRPr>
          </a:p>
          <a:p>
            <a:pPr indent="722313" algn="l"/>
            <a:r>
              <a:rPr lang="en-US" altLang="ko-KR" dirty="0">
                <a:solidFill>
                  <a:schemeClr val="tx1"/>
                </a:solidFill>
              </a:rPr>
              <a:t>Median: 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 [Odd number]</a:t>
            </a:r>
          </a:p>
          <a:p>
            <a:pPr indent="1347788" algn="l"/>
            <a:r>
              <a:rPr lang="en-US" altLang="ko-KR" dirty="0">
                <a:solidFill>
                  <a:schemeClr val="tx1"/>
                </a:solidFill>
              </a:rPr>
              <a:t>(max(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)+min(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r>
              <a:rPr lang="en-US" altLang="ko-KR" dirty="0">
                <a:solidFill>
                  <a:schemeClr val="tx1"/>
                </a:solidFill>
              </a:rPr>
              <a:t>))/merged size [Even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Left_X+Left_Y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Right_X+Right_Y</a:t>
            </a:r>
            <a:r>
              <a:rPr lang="ko-KR" altLang="en-US" dirty="0">
                <a:solidFill>
                  <a:schemeClr val="tx1"/>
                </a:solidFill>
              </a:rPr>
              <a:t>의 값은 계속 유지됨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왼쪽으로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오른쪽으로 움직임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오른쪽으로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왼쪽으로 움직임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480704-E9A5-295E-FEB6-F93E84EB591B}"/>
              </a:ext>
            </a:extLst>
          </p:cNvPr>
          <p:cNvSpPr txBox="1"/>
          <p:nvPr/>
        </p:nvSpPr>
        <p:spPr>
          <a:xfrm>
            <a:off x="1859633" y="173177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x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EF386-5029-DA8F-A260-2DED80330776}"/>
              </a:ext>
            </a:extLst>
          </p:cNvPr>
          <p:cNvSpPr txBox="1"/>
          <p:nvPr/>
        </p:nvSpPr>
        <p:spPr>
          <a:xfrm>
            <a:off x="3231788" y="2774166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y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18139"/>
              </p:ext>
            </p:extLst>
          </p:nvPr>
        </p:nvGraphicFramePr>
        <p:xfrm>
          <a:off x="125130" y="868119"/>
          <a:ext cx="795350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Painter’s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 using Binary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화가가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 하에서 모든 보드를 칠할 최소 시간을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보드를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그리는데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시간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또는 연속적으로 놓여있는 보드를 칠할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(1) , (1, 2), (1, 2, 3),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칠할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값에 대해 낮은 범위에서 높은 범위로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큰 값은 배열의 모든 요소의 합이고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할당할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낮은 값은 배열의 최댓값이고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부분을 나누어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작거나 같도록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~ high):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painetr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범위 내에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painter &gt;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 ~ high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(sum(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Search’s Invariant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값은 검색 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종료에 도달할 수 있도록 각 루프에서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정렬된 순서로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Painter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3534"/>
              </p:ext>
            </p:extLst>
          </p:nvPr>
        </p:nvGraphicFramePr>
        <p:xfrm>
          <a:off x="8197690" y="868118"/>
          <a:ext cx="301339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0, painter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if(sum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painter++;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painter;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k){// O(n log (sum(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painter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if(painter &lt;= k)//if target's value is close to low value,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mid;// Update search range closer to low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2, 3, 4, 5, 6, 7, 8, 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57073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91302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25312"/>
              </p:ext>
            </p:extLst>
          </p:nvPr>
        </p:nvGraphicFramePr>
        <p:xfrm>
          <a:off x="125130" y="868119"/>
          <a:ext cx="70358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of an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O(sqrt(x)) [Naive], O(log x) [Binary Search, Built-in], O(1) [Exponential]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Square Root of Integer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67812"/>
              </p:ext>
            </p:extLst>
          </p:nvPr>
        </p:nvGraphicFramePr>
        <p:xfrm>
          <a:off x="125130" y="1678574"/>
          <a:ext cx="19418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O(sqrt(x))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res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while(res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7A1823D-7C76-81D8-9344-36CE66BA1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59872"/>
              </p:ext>
            </p:extLst>
          </p:nvPr>
        </p:nvGraphicFramePr>
        <p:xfrm>
          <a:off x="2169867" y="1678574"/>
          <a:ext cx="21831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1, e = x/2,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 *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B56C64-DCA0-2B14-59FE-91C3C989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2770"/>
              </p:ext>
            </p:extLst>
          </p:nvPr>
        </p:nvGraphicFramePr>
        <p:xfrm>
          <a:off x="4455904" y="1678574"/>
          <a:ext cx="191325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4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SquareRoot_BuiltIn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sqrt(x);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95956F2-CB08-0FD7-F6D9-B5426230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91886"/>
              </p:ext>
            </p:extLst>
          </p:nvPr>
        </p:nvGraphicFramePr>
        <p:xfrm>
          <a:off x="6472066" y="1678574"/>
          <a:ext cx="1968818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5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SquareRoot_Exponential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floor(res);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297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65405"/>
              </p:ext>
            </p:extLst>
          </p:nvPr>
        </p:nvGraphicFramePr>
        <p:xfrm>
          <a:off x="125130" y="868119"/>
          <a:ext cx="597801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8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Frequency of each element in a limited range array in less than O(n) time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요소들의 빈도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Hash], O(m log 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Find Freq of Elements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22633"/>
              </p:ext>
            </p:extLst>
          </p:nvPr>
        </p:nvGraphicFramePr>
        <p:xfrm>
          <a:off x="125130" y="1660564"/>
          <a:ext cx="24418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CE7C958-5E89-6F80-87BF-E3AA96D74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86660"/>
              </p:ext>
            </p:extLst>
          </p:nvPr>
        </p:nvGraphicFramePr>
        <p:xfrm>
          <a:off x="2725814" y="1670135"/>
          <a:ext cx="2413318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FindFrequency_Hash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AD22553-195D-C9AF-D00B-3BAA789F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77377"/>
              </p:ext>
            </p:extLst>
          </p:nvPr>
        </p:nvGraphicFramePr>
        <p:xfrm>
          <a:off x="5297923" y="1660564"/>
          <a:ext cx="40293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[low]] += high - low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mid,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high,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8566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5701"/>
              </p:ext>
            </p:extLst>
          </p:nvPr>
        </p:nvGraphicFramePr>
        <p:xfrm>
          <a:off x="125130" y="868119"/>
          <a:ext cx="86836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36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cell(1x1)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모양 타일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(2X2)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채우는 법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Tiling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12"/>
              </p:ext>
            </p:extLst>
          </p:nvPr>
        </p:nvGraphicFramePr>
        <p:xfrm>
          <a:off x="7782346" y="1603071"/>
          <a:ext cx="430879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x1, int y1, int x2, int y2, int x3, int y3){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board[x1][y1] = board[x2][y2] = board[x3][y3]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n,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r,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=x;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j=y;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x, y);//Quadrant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y);//Quadrant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 , 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grid = pow(2,k);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board(grid, vector&lt;int&gt;(grid,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board[0][0]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grid, 0,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("%2d ",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F6A1C8-53CD-9CE0-049E-5E81B4200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80598"/>
              </p:ext>
            </p:extLst>
          </p:nvPr>
        </p:nvGraphicFramePr>
        <p:xfrm>
          <a:off x="1233081" y="2396710"/>
          <a:ext cx="3744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64672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523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5FB846-C78A-100B-4264-7245835C5DD8}"/>
              </a:ext>
            </a:extLst>
          </p:cNvPr>
          <p:cNvCxnSpPr>
            <a:cxnSpLocks/>
          </p:cNvCxnSpPr>
          <p:nvPr/>
        </p:nvCxnSpPr>
        <p:spPr>
          <a:xfrm>
            <a:off x="1087655" y="2638910"/>
            <a:ext cx="3609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D9D0C8-EB7F-4D5C-D46D-7624C3D4DFDC}"/>
              </a:ext>
            </a:extLst>
          </p:cNvPr>
          <p:cNvSpPr txBox="1"/>
          <p:nvPr/>
        </p:nvSpPr>
        <p:spPr>
          <a:xfrm>
            <a:off x="100862" y="2520399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Missing cell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E013D3F-BE57-14A1-C512-AB146534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70148"/>
              </p:ext>
            </p:extLst>
          </p:nvPr>
        </p:nvGraphicFramePr>
        <p:xfrm>
          <a:off x="5628000" y="2396710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FD7EA03-F9A8-5B97-7684-BA51D4911495}"/>
              </a:ext>
            </a:extLst>
          </p:cNvPr>
          <p:cNvCxnSpPr>
            <a:cxnSpLocks/>
          </p:cNvCxnSpPr>
          <p:nvPr/>
        </p:nvCxnSpPr>
        <p:spPr>
          <a:xfrm flipV="1">
            <a:off x="6277448" y="3140496"/>
            <a:ext cx="0" cy="3844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F264C3-243B-0972-9E25-B21854136FD0}"/>
              </a:ext>
            </a:extLst>
          </p:cNvPr>
          <p:cNvSpPr txBox="1"/>
          <p:nvPr/>
        </p:nvSpPr>
        <p:spPr>
          <a:xfrm>
            <a:off x="5787006" y="3561555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 Tile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2F1B3-F389-7167-0DFD-25B481D5DC6A}"/>
              </a:ext>
            </a:extLst>
          </p:cNvPr>
          <p:cNvCxnSpPr>
            <a:cxnSpLocks/>
          </p:cNvCxnSpPr>
          <p:nvPr/>
        </p:nvCxnSpPr>
        <p:spPr>
          <a:xfrm>
            <a:off x="3096109" y="2152987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AFD3E2-E61C-62FC-CAAB-B3A34D6C1E07}"/>
              </a:ext>
            </a:extLst>
          </p:cNvPr>
          <p:cNvSpPr txBox="1"/>
          <p:nvPr/>
        </p:nvSpPr>
        <p:spPr>
          <a:xfrm>
            <a:off x="2660199" y="1885460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35585B-AD54-38E6-BFCD-F2CEC731F273}"/>
              </a:ext>
            </a:extLst>
          </p:cNvPr>
          <p:cNvCxnSpPr>
            <a:cxnSpLocks/>
          </p:cNvCxnSpPr>
          <p:nvPr/>
        </p:nvCxnSpPr>
        <p:spPr>
          <a:xfrm rot="16200000">
            <a:off x="3096109" y="2093631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FACBAE-9D86-6C85-B891-A6606CDDE8DF}"/>
              </a:ext>
            </a:extLst>
          </p:cNvPr>
          <p:cNvSpPr txBox="1"/>
          <p:nvPr/>
        </p:nvSpPr>
        <p:spPr>
          <a:xfrm>
            <a:off x="44723" y="4130993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93897-3A55-DBDE-05CA-059389F03BBB}"/>
              </a:ext>
            </a:extLst>
          </p:cNvPr>
          <p:cNvSpPr txBox="1"/>
          <p:nvPr/>
        </p:nvSpPr>
        <p:spPr>
          <a:xfrm>
            <a:off x="207554" y="2742604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(x, y)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B48A1-4034-680C-5B8B-305F61DE60A0}"/>
              </a:ext>
            </a:extLst>
          </p:cNvPr>
          <p:cNvSpPr txBox="1"/>
          <p:nvPr/>
        </p:nvSpPr>
        <p:spPr>
          <a:xfrm>
            <a:off x="3742101" y="2039185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y)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3F30325-64C8-647B-8D8C-04DD8B19B016}"/>
              </a:ext>
            </a:extLst>
          </p:cNvPr>
          <p:cNvCxnSpPr>
            <a:cxnSpLocks/>
          </p:cNvCxnSpPr>
          <p:nvPr/>
        </p:nvCxnSpPr>
        <p:spPr>
          <a:xfrm flipH="1">
            <a:off x="3378639" y="2234152"/>
            <a:ext cx="346338" cy="3678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B9D057-6CEE-FDB1-A022-385CED8E74A8}"/>
              </a:ext>
            </a:extLst>
          </p:cNvPr>
          <p:cNvSpPr txBox="1"/>
          <p:nvPr/>
        </p:nvSpPr>
        <p:spPr>
          <a:xfrm>
            <a:off x="237424" y="4773612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(x,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FA2254D-19F0-04B6-64E4-4BBB76562493}"/>
              </a:ext>
            </a:extLst>
          </p:cNvPr>
          <p:cNvCxnSpPr>
            <a:cxnSpLocks/>
          </p:cNvCxnSpPr>
          <p:nvPr/>
        </p:nvCxnSpPr>
        <p:spPr>
          <a:xfrm flipV="1">
            <a:off x="1003481" y="4517490"/>
            <a:ext cx="445081" cy="2911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623B99-2F84-ED04-F68A-A315838AC37C}"/>
              </a:ext>
            </a:extLst>
          </p:cNvPr>
          <p:cNvSpPr txBox="1"/>
          <p:nvPr/>
        </p:nvSpPr>
        <p:spPr>
          <a:xfrm>
            <a:off x="5292038" y="4427332"/>
            <a:ext cx="110091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8DDD02-5D44-10B2-8B7F-A164809B4F05}"/>
              </a:ext>
            </a:extLst>
          </p:cNvPr>
          <p:cNvCxnSpPr>
            <a:cxnSpLocks/>
          </p:cNvCxnSpPr>
          <p:nvPr/>
        </p:nvCxnSpPr>
        <p:spPr>
          <a:xfrm flipH="1">
            <a:off x="3434913" y="4518577"/>
            <a:ext cx="181904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060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20104"/>
              </p:ext>
            </p:extLst>
          </p:nvPr>
        </p:nvGraphicFramePr>
        <p:xfrm>
          <a:off x="125130" y="868119"/>
          <a:ext cx="6005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Skyline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평면에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 건물이 주어지면 겹친 선을 제거하여 지평선을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공통 바닥을 공유하고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(x-left, height, x-right)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[Multiset, Divide &amp; Conquer]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Skyline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53155"/>
              </p:ext>
            </p:extLst>
          </p:nvPr>
        </p:nvGraphicFramePr>
        <p:xfrm>
          <a:off x="6329318" y="868118"/>
          <a:ext cx="562197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238757202"/>
                    </a:ext>
                  </a:extLst>
                </a:gridCol>
              </a:tblGrid>
              <a:tr h="18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156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Building{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Strip{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Strip(int l = 0, int h 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height =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friend class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Skyline{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Skyline(int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cap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Strip[c];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~Skyline() {delete[]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count() {return n;}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Append(Strip*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Print(){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Skyline:: Skyline* Merge(Skyline* other){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Skyline(this-&gt;n + other-&gt;n);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 = 0, h2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 &amp;&amp; 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(vector&lt;Building&gt;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[l].left,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[l].height));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[l].right,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mid = (l + h)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-&gt;Merge(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742E2D5-18C8-A286-6F96-5CEDADD9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44773"/>
              </p:ext>
            </p:extLst>
          </p:nvPr>
        </p:nvGraphicFramePr>
        <p:xfrm>
          <a:off x="125130" y="1859841"/>
          <a:ext cx="271176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94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00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wall;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l, h,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({l, -h});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({r, 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multiset&lt;int&gt;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w : wall){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wall_left_h.erase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top){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top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top));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skyline)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11, 5}, {2, 6, 7}, {3, 13,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{12, 7, 16}, {14, 3, 25}, {19, 18, 22},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{23, 13, 29}, {24, 4, 28}};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254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8742"/>
              </p:ext>
            </p:extLst>
          </p:nvPr>
        </p:nvGraphicFramePr>
        <p:xfrm>
          <a:off x="125130" y="868119"/>
          <a:ext cx="735596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59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in a Row-wise and Column-wise Sorted 2D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행과 열이 오름차순으로 정렬되었고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행렬에 있는지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O(r log c) [Divide &amp; Conquer], O(n)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Search in Sorted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9952"/>
              </p:ext>
            </p:extLst>
          </p:nvPr>
        </p:nvGraphicFramePr>
        <p:xfrm>
          <a:off x="7989964" y="871246"/>
          <a:ext cx="384683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er,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er)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er ||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er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 key &amp;&amp; i+1 &lt;= 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i+1,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if(j-1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CEBEB06-D0D7-08D1-5444-236937FB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43843"/>
              </p:ext>
            </p:extLst>
          </p:nvPr>
        </p:nvGraphicFramePr>
        <p:xfrm>
          <a:off x="322661" y="3166375"/>
          <a:ext cx="3276000" cy="32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9A14F6-9269-BE5F-BC7F-12FE865A9364}"/>
              </a:ext>
            </a:extLst>
          </p:cNvPr>
          <p:cNvCxnSpPr>
            <a:cxnSpLocks/>
          </p:cNvCxnSpPr>
          <p:nvPr/>
        </p:nvCxnSpPr>
        <p:spPr>
          <a:xfrm>
            <a:off x="1957089" y="3015394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9270D7-C7CE-20FD-A60F-19CF2642322D}"/>
              </a:ext>
            </a:extLst>
          </p:cNvPr>
          <p:cNvSpPr txBox="1"/>
          <p:nvPr/>
        </p:nvSpPr>
        <p:spPr>
          <a:xfrm>
            <a:off x="1521179" y="275543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Mid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8DC902-7E3B-0F5E-7D73-3ED86B4E4CE6}"/>
              </a:ext>
            </a:extLst>
          </p:cNvPr>
          <p:cNvCxnSpPr>
            <a:cxnSpLocks/>
          </p:cNvCxnSpPr>
          <p:nvPr/>
        </p:nvCxnSpPr>
        <p:spPr>
          <a:xfrm rot="16200000">
            <a:off x="1957089" y="2967051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F2F10A2-56A2-35A7-631F-F218AB49A077}"/>
              </a:ext>
            </a:extLst>
          </p:cNvPr>
          <p:cNvSpPr/>
          <p:nvPr/>
        </p:nvSpPr>
        <p:spPr>
          <a:xfrm>
            <a:off x="1833713" y="4680999"/>
            <a:ext cx="246752" cy="2467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68BC07-F45B-5A29-A57E-53621A9C120B}"/>
              </a:ext>
            </a:extLst>
          </p:cNvPr>
          <p:cNvSpPr/>
          <p:nvPr/>
        </p:nvSpPr>
        <p:spPr>
          <a:xfrm>
            <a:off x="1730807" y="3166374"/>
            <a:ext cx="1892880" cy="1897937"/>
          </a:xfrm>
          <a:prstGeom prst="rect">
            <a:avLst/>
          </a:prstGeom>
          <a:solidFill>
            <a:srgbClr val="33CC3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8DD8CF-06B2-04C3-2067-ABD76D73E60E}"/>
              </a:ext>
            </a:extLst>
          </p:cNvPr>
          <p:cNvSpPr/>
          <p:nvPr/>
        </p:nvSpPr>
        <p:spPr>
          <a:xfrm>
            <a:off x="322660" y="5064318"/>
            <a:ext cx="3276000" cy="1378056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0F8168-BC2C-7F5E-6E92-928BA5A3F8EA}"/>
              </a:ext>
            </a:extLst>
          </p:cNvPr>
          <p:cNvSpPr/>
          <p:nvPr/>
        </p:nvSpPr>
        <p:spPr>
          <a:xfrm>
            <a:off x="322661" y="3172068"/>
            <a:ext cx="1408146" cy="327030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41A02F9-E77D-0C92-F3A9-5D7DBB0F12FC}"/>
              </a:ext>
            </a:extLst>
          </p:cNvPr>
          <p:cNvGrpSpPr/>
          <p:nvPr/>
        </p:nvGrpSpPr>
        <p:grpSpPr>
          <a:xfrm>
            <a:off x="322660" y="1766336"/>
            <a:ext cx="1605581" cy="981787"/>
            <a:chOff x="3931544" y="3326347"/>
            <a:chExt cx="1605581" cy="98178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561C02-385A-AB9C-DEBC-1AA79F36B210}"/>
                </a:ext>
              </a:extLst>
            </p:cNvPr>
            <p:cNvSpPr/>
            <p:nvPr/>
          </p:nvSpPr>
          <p:spPr>
            <a:xfrm>
              <a:off x="3931545" y="3326347"/>
              <a:ext cx="264995" cy="265703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9AD111-A78D-EC10-2954-AFAA39710D60}"/>
                </a:ext>
              </a:extLst>
            </p:cNvPr>
            <p:cNvSpPr/>
            <p:nvPr/>
          </p:nvSpPr>
          <p:spPr>
            <a:xfrm>
              <a:off x="3931544" y="3675698"/>
              <a:ext cx="264995" cy="26570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437EC8-E3C0-437E-017D-B163B8F1DECA}"/>
                </a:ext>
              </a:extLst>
            </p:cNvPr>
            <p:cNvSpPr/>
            <p:nvPr/>
          </p:nvSpPr>
          <p:spPr>
            <a:xfrm>
              <a:off x="3940895" y="4042431"/>
              <a:ext cx="264995" cy="265703"/>
            </a:xfrm>
            <a:prstGeom prst="rect">
              <a:avLst/>
            </a:prstGeom>
            <a:solidFill>
              <a:schemeClr val="accent4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CF102F-08F0-BD91-37BC-1D9A5B4131ED}"/>
                </a:ext>
              </a:extLst>
            </p:cNvPr>
            <p:cNvSpPr txBox="1"/>
            <p:nvPr/>
          </p:nvSpPr>
          <p:spPr>
            <a:xfrm>
              <a:off x="4252025" y="3359224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80E0E9-5480-3D9C-344D-3B5DBDD8CD99}"/>
                </a:ext>
              </a:extLst>
            </p:cNvPr>
            <p:cNvSpPr txBox="1"/>
            <p:nvPr/>
          </p:nvSpPr>
          <p:spPr>
            <a:xfrm>
              <a:off x="4252025" y="3351476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27B079-903C-E9FB-5E5F-D9DD562F7454}"/>
                </a:ext>
              </a:extLst>
            </p:cNvPr>
            <p:cNvSpPr txBox="1"/>
            <p:nvPr/>
          </p:nvSpPr>
          <p:spPr>
            <a:xfrm>
              <a:off x="4290894" y="3697561"/>
              <a:ext cx="1246231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&lt;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9CCC6-C207-F8FA-EE04-50D1DEA3F7CD}"/>
                </a:ext>
              </a:extLst>
            </p:cNvPr>
            <p:cNvSpPr txBox="1"/>
            <p:nvPr/>
          </p:nvSpPr>
          <p:spPr>
            <a:xfrm>
              <a:off x="4290893" y="4059328"/>
              <a:ext cx="1055108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&gt;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99C6122-DBD5-9B8D-EDC1-062730BD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875"/>
              </p:ext>
            </p:extLst>
          </p:nvPr>
        </p:nvGraphicFramePr>
        <p:xfrm>
          <a:off x="3869298" y="2544533"/>
          <a:ext cx="401351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r, int l, int 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if(mat[r][mid]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if(mat[r][mid]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&lt;= key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][c-1] &gt;=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0, c-1, key)){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DE37417-E033-599E-8FB9-CB62BC4A4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368668"/>
              </p:ext>
            </p:extLst>
          </p:nvPr>
        </p:nvGraphicFramePr>
        <p:xfrm>
          <a:off x="8008681" y="2990359"/>
          <a:ext cx="384683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small = mat[0][0], large = mat[n-1][n-1];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small || key &gt; large)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 j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6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88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4320ED7-7DF6-5645-8764-39FD53560761}"/>
              </a:ext>
            </a:extLst>
          </p:cNvPr>
          <p:cNvSpPr/>
          <p:nvPr/>
        </p:nvSpPr>
        <p:spPr>
          <a:xfrm>
            <a:off x="345989" y="1006618"/>
            <a:ext cx="11397197" cy="5542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700" b="1" dirty="0"/>
              <a:t>생략</a:t>
            </a:r>
          </a:p>
        </p:txBody>
      </p:sp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Section Formula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9D2AC9B-9DAF-536D-CCE8-240BC37569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130" y="882021"/>
            <a:ext cx="5673504" cy="16845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175456-C18D-B709-FEBE-6FF06CB3C9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3306" y="2721374"/>
            <a:ext cx="3332061" cy="24794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FC8C02-22E8-1E96-F9D9-5A0479C304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4476" y="2721374"/>
            <a:ext cx="4144218" cy="23850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E25B92-748E-C6B3-351E-15C34E2D9A78}"/>
              </a:ext>
            </a:extLst>
          </p:cNvPr>
          <p:cNvSpPr txBox="1"/>
          <p:nvPr/>
        </p:nvSpPr>
        <p:spPr>
          <a:xfrm>
            <a:off x="798230" y="6206122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D0EB0-3CB5-3DCF-B04D-BF4C19D240A4}"/>
              </a:ext>
            </a:extLst>
          </p:cNvPr>
          <p:cNvSpPr txBox="1"/>
          <p:nvPr/>
        </p:nvSpPr>
        <p:spPr>
          <a:xfrm>
            <a:off x="798230" y="5106458"/>
            <a:ext cx="3332061" cy="9694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m / </a:t>
            </a:r>
            <a:r>
              <a:rPr lang="en-US" altLang="ko-KR" sz="1050" dirty="0"/>
              <a:t>n </a:t>
            </a:r>
            <a:r>
              <a:rPr lang="en-US" altLang="ko-KR" sz="1050" dirty="0">
                <a:solidFill>
                  <a:srgbClr val="FF0000"/>
                </a:solidFill>
              </a:rPr>
              <a:t>= (x-x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)/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-x)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m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-x) = n</a:t>
            </a:r>
            <a:r>
              <a:rPr lang="en-US" altLang="ko-KR" sz="1050" dirty="0">
                <a:solidFill>
                  <a:srgbClr val="FF0000"/>
                </a:solidFill>
              </a:rPr>
              <a:t>(x-x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en-US" altLang="ko-KR" sz="1050" dirty="0"/>
          </a:p>
          <a:p>
            <a:pPr algn="l"/>
            <a:r>
              <a:rPr lang="en-US" altLang="ko-KR" sz="1050" dirty="0"/>
              <a:t>mx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+nx</a:t>
            </a:r>
            <a:r>
              <a:rPr lang="en-US" altLang="ko-KR" sz="1050" baseline="-25000" dirty="0"/>
              <a:t>1</a:t>
            </a:r>
            <a:r>
              <a:rPr lang="en-US" altLang="ko-KR" sz="1050" dirty="0"/>
              <a:t> = (</a:t>
            </a:r>
            <a:r>
              <a:rPr lang="en-US" altLang="ko-KR" sz="1050" dirty="0" err="1"/>
              <a:t>m+n</a:t>
            </a:r>
            <a:r>
              <a:rPr lang="en-US" altLang="ko-KR" sz="1050" dirty="0"/>
              <a:t>)x</a:t>
            </a:r>
          </a:p>
          <a:p>
            <a:pPr algn="l"/>
            <a:r>
              <a:rPr lang="en-US" altLang="ko-KR" sz="1050" dirty="0"/>
              <a:t> x = (mx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+nx</a:t>
            </a:r>
            <a:r>
              <a:rPr lang="en-US" altLang="ko-KR" sz="1050" baseline="-25000" dirty="0"/>
              <a:t>1</a:t>
            </a:r>
            <a:r>
              <a:rPr lang="en-US" altLang="ko-KR" sz="1050" dirty="0"/>
              <a:t>)/(</a:t>
            </a:r>
            <a:r>
              <a:rPr lang="en-US" altLang="ko-KR" sz="1050" dirty="0" err="1"/>
              <a:t>m+n</a:t>
            </a:r>
            <a:r>
              <a:rPr lang="en-US" altLang="ko-KR" sz="1050" dirty="0"/>
              <a:t>)</a:t>
            </a:r>
          </a:p>
          <a:p>
            <a:pPr algn="l"/>
            <a:endParaRPr lang="en-US" altLang="ko-KR" sz="1050" dirty="0"/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m / </a:t>
            </a:r>
            <a:r>
              <a:rPr lang="en-US" altLang="ko-KR" sz="1050" dirty="0"/>
              <a:t>n </a:t>
            </a:r>
            <a:r>
              <a:rPr lang="en-US" altLang="ko-KR" sz="1050" dirty="0">
                <a:solidFill>
                  <a:srgbClr val="FF0000"/>
                </a:solidFill>
              </a:rPr>
              <a:t>=</a:t>
            </a:r>
            <a:r>
              <a:rPr lang="en-US" altLang="ko-KR" sz="1050" dirty="0"/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(y-y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)/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-y) </a:t>
            </a:r>
            <a:r>
              <a:rPr lang="ko-KR" altLang="en-US" sz="1050" dirty="0"/>
              <a:t>도 위와 동일하게 풀이</a:t>
            </a:r>
          </a:p>
        </p:txBody>
      </p:sp>
    </p:spTree>
    <p:extLst>
      <p:ext uri="{BB962C8B-B14F-4D97-AF65-F5344CB8AC3E}">
        <p14:creationId xmlns:p14="http://schemas.microsoft.com/office/powerpoint/2010/main" val="951971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96806"/>
              </p:ext>
            </p:extLst>
          </p:nvPr>
        </p:nvGraphicFramePr>
        <p:xfrm>
          <a:off x="125130" y="868119"/>
          <a:ext cx="599313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Intersection of 2 Lines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 대신 각 선에 대한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선의 교차점을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a1x+b1y=c1, a2x+b2y=c2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(a1b1-a2b1)x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c1b2-c2b1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a1x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b1y = c1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식으로 바꾸면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 = -a1/b1*x + c1/b1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a1 = y2-y1, b1 = x1-x2, c1 = (y2-y1)x1+(x1-x2)y1 = c1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이라는 식이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식들을 이용해서 교차점을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교차점은 각 선에 대한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사이의 값에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Intersection of 2 Lines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06185"/>
              </p:ext>
            </p:extLst>
          </p:nvPr>
        </p:nvGraphicFramePr>
        <p:xfrm>
          <a:off x="125130" y="2585396"/>
          <a:ext cx="25371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pair&lt;double, double&gt;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lineLineIntersection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a1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b1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c1 = a1*(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b1*(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a2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b2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c2 = a2*(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 b2*(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determinant = a1*b2 - a2*b1;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(determinant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(FLT_MAX, FLT_MAX);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x = (b2*c1 - b1*c2)/determinant;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double y = (a1*c2 - a2*c1)/determinant;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7291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89255"/>
              </p:ext>
            </p:extLst>
          </p:nvPr>
        </p:nvGraphicFramePr>
        <p:xfrm>
          <a:off x="125130" y="868119"/>
          <a:ext cx="100396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9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whether point lies inside triangle or not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꼭지점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주어질 때 점이 삼각형 내부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꼭지점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개로 삼각형을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삼각형의 넓이의 합과 기존 삼각형의 넓이가 같으면 내부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외부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[x1(y2-y3)+x2(y3-y1)+x3(y1-y2)]/2 [Shoelace formula]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삼각형의 변이라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sqrt(s(s-a)(s-b)(s-c)) [s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무게중심 좌표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0.5 * ||ab x ac|| [||ab x ac||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벡터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외적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0.5 * ||pb x pc||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= 0.5 * ||pc x pa||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= 0.5 * || pa x pb || = 1- a-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a, b, c &gt;=0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내부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외부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Check if Point put in Triangle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38C40E-EA56-3720-7DC4-237418B1B42D}"/>
              </a:ext>
            </a:extLst>
          </p:cNvPr>
          <p:cNvGrpSpPr/>
          <p:nvPr/>
        </p:nvGrpSpPr>
        <p:grpSpPr>
          <a:xfrm>
            <a:off x="7448060" y="1863479"/>
            <a:ext cx="2560858" cy="887608"/>
            <a:chOff x="6742747" y="2170151"/>
            <a:chExt cx="2560858" cy="88760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B20951-5795-38AE-BA54-1EB02580C73F}"/>
                </a:ext>
              </a:extLst>
            </p:cNvPr>
            <p:cNvGrpSpPr/>
            <p:nvPr/>
          </p:nvGrpSpPr>
          <p:grpSpPr>
            <a:xfrm>
              <a:off x="6742747" y="2170151"/>
              <a:ext cx="2560858" cy="657225"/>
              <a:chOff x="361198" y="4120482"/>
              <a:chExt cx="2560858" cy="65722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78016BC-3A4F-0115-EAD2-26C15B6C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198" y="4120482"/>
                <a:ext cx="1266825" cy="657225"/>
              </a:xfrm>
              <a:prstGeom prst="rect">
                <a:avLst/>
              </a:prstGeom>
            </p:spPr>
          </p:pic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6514722-7EB4-0099-B670-1771D018B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311" y="4350865"/>
                <a:ext cx="201539" cy="15128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F4F82171-A92F-E87A-54A6-72C15FB49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567" y="4364193"/>
                <a:ext cx="201539" cy="15128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464D4021-261B-B20A-FAE3-574811F7F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706" y="4312042"/>
                <a:ext cx="256794" cy="1949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DDB29534-8873-A0AE-9BC3-4898CFBCD3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3912" y="4342372"/>
                <a:ext cx="256794" cy="1949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3E1801D4-DA77-0B47-C7CA-D063DE9A8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6976" y="4255382"/>
                <a:ext cx="266924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80DB2A5-421E-4AF7-0800-A8C8E78B7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914" y="4502150"/>
                <a:ext cx="26692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2A7471-2A8A-24B6-2BBB-7C221C0378AF}"/>
                  </a:ext>
                </a:extLst>
              </p:cNvPr>
              <p:cNvSpPr txBox="1"/>
              <p:nvPr/>
            </p:nvSpPr>
            <p:spPr>
              <a:xfrm>
                <a:off x="2092853" y="4157706"/>
                <a:ext cx="791327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+ *</a:t>
                </a:r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9337C-A624-CD5F-8A2B-049228C3E772}"/>
                  </a:ext>
                </a:extLst>
              </p:cNvPr>
              <p:cNvSpPr txBox="1"/>
              <p:nvPr/>
            </p:nvSpPr>
            <p:spPr>
              <a:xfrm>
                <a:off x="2130729" y="4409506"/>
                <a:ext cx="791327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rgbClr val="FF0000"/>
                    </a:solidFill>
                  </a:rPr>
                  <a:t>- *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C29B34-EF4C-A709-4996-B347B513FA44}"/>
                </a:ext>
              </a:extLst>
            </p:cNvPr>
            <p:cNvSpPr txBox="1"/>
            <p:nvPr/>
          </p:nvSpPr>
          <p:spPr>
            <a:xfrm>
              <a:off x="6862959" y="2780760"/>
              <a:ext cx="17493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200" b="1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anose="05000000000000000000" pitchFamily="2" charset="2"/>
                </a:rPr>
                <a:t>[Shoelace formula]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9264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94265"/>
              </p:ext>
            </p:extLst>
          </p:nvPr>
        </p:nvGraphicFramePr>
        <p:xfrm>
          <a:off x="125130" y="868119"/>
          <a:ext cx="935031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3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Integral Points in Triangle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내부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적분점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Pick‘s Theorem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I + B/2 -1 [A: area, I: number of integral points inside polygon, B: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integral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edges of polygon]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 = (2A – B + 2) /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= 0.5 * abs(x1(y2-y3)+x2(y3-y1)+x3(y1-y2))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B(v1, v2)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연결한 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축과 평행할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(v1.y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v2.y), B = abs(v1.x-v2.x) –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연결한 선이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축과 평행할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(v1.x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v2.x), B = abs(v1.y-v2.y) –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둘 다 해당이 안되면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 = GCD(abs(v1.x-v2.x), abs(v1.y-v2.y)) –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Integral Point in Triangle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E6A3D6B-9B80-627A-BEC0-438CC2A8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027" y="3621847"/>
            <a:ext cx="3243739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667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19633"/>
              </p:ext>
            </p:extLst>
          </p:nvPr>
        </p:nvGraphicFramePr>
        <p:xfrm>
          <a:off x="125130" y="868119"/>
          <a:ext cx="356425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Angles of Triangle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주어지면 삼각형의 모든 각을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- 2ab *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cosR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arccos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((a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)/2ab)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Shape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F591B8E-7980-FA09-19F4-1B5C659355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682" y="2072044"/>
            <a:ext cx="3105150" cy="18288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522A85-0BCC-ED19-2DFC-092C61E0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28718"/>
              </p:ext>
            </p:extLst>
          </p:nvPr>
        </p:nvGraphicFramePr>
        <p:xfrm>
          <a:off x="3903885" y="878207"/>
          <a:ext cx="28117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7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Frustum of Cone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원뿔에서 뿔 부분을 잘랐을 때 모양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1/3 * pi * h(r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빗면 넓이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 *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R+r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6BE167E6-7C41-8C3D-0B5D-2B8318B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9385" y="1672507"/>
            <a:ext cx="3238500" cy="253365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731438-2744-45AD-F2A2-E1B364106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00850"/>
              </p:ext>
            </p:extLst>
          </p:nvPr>
        </p:nvGraphicFramePr>
        <p:xfrm>
          <a:off x="6927885" y="892471"/>
          <a:ext cx="287686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Volume of Pyramid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피라미드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1/3 * b^2 * 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사각 피라미드 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1/6 * a * b * 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오각 피라미드 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5/6 * a * b * 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육각 피라미드 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 * b * 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969E0BA-5C31-1C8B-3501-70471244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681365"/>
              </p:ext>
            </p:extLst>
          </p:nvPr>
        </p:nvGraphicFramePr>
        <p:xfrm>
          <a:off x="160826" y="4259339"/>
          <a:ext cx="281851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5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Volume and Surface area of Sphere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4/3 * pi * 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 * pi * r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0FF88D2-8AF0-842D-F5FC-549CC3DDB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1697"/>
              </p:ext>
            </p:extLst>
          </p:nvPr>
        </p:nvGraphicFramePr>
        <p:xfrm>
          <a:off x="160826" y="5102064"/>
          <a:ext cx="381082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8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Diagonals in N Sided Convex Polygon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대각선의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n*(n-3)/2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점에서 대각선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n-3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7431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Geometric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49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49518"/>
              </p:ext>
            </p:extLst>
          </p:nvPr>
        </p:nvGraphicFramePr>
        <p:xfrm>
          <a:off x="125130" y="868119"/>
          <a:ext cx="944276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divisible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숫자가 주어지면 특정 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나눠지는지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자리의 숫자가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자리의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두 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10a+b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바꾸고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a-2b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나누어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n=3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때와 마찬가지로 각 자리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자리의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자리의 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% 11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 숫자에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 떨어질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2353  235 + 3*4 = 247  24 + 7*4 = 52  52 % 13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될 때까지 반복하고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divisible 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49340"/>
              </p:ext>
            </p:extLst>
          </p:nvPr>
        </p:nvGraphicFramePr>
        <p:xfrm>
          <a:off x="125130" y="5253475"/>
          <a:ext cx="1182970" cy="73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1370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21811"/>
              </p:ext>
            </p:extLst>
          </p:nvPr>
        </p:nvGraphicFramePr>
        <p:xfrm>
          <a:off x="125130" y="868119"/>
          <a:ext cx="713136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3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LCM(Least Common Multiple)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LCM(a, b) = a * b / GCD(a,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LCM(n) = x * LCM(n-1) / GCD(x, LCM(n-1)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GCD(Greatest Common Divisor)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GCD(b, a % b) [ b==0, return a]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 % a, a) [a==0, return b]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Stein’s GCD(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2 * GCD(a/2, b/2)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하나만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GCD(a/2, b) [a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=GCD(a,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b/2)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홀수일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GCD(|a-b|/2,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power(2, k) * b [k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2*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Euclid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최적화 버전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b, c) = GCD(a, GCD(b, c)) = GCD(GCD(a, b), c) = GCD(GCD(a, c),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GCD(1, x) = 1, GCD(0,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b) = b, GCD(a, 0) = a, GCD(0, 0) =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GCD(LCM(x, y), LCM(x, z)) = LCM(x, GCD(y, z)) [O(log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b) = 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LCM &amp; GCD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84704"/>
              </p:ext>
            </p:extLst>
          </p:nvPr>
        </p:nvGraphicFramePr>
        <p:xfrm>
          <a:off x="7419971" y="868118"/>
          <a:ext cx="183070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num1, int num2){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(num2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num1;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(num2, num1 %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lcm_of_array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lcm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num1 =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(num1,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lcm = (lcm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32FE05A-45D8-399D-82ED-726FB76E6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96581"/>
              </p:ext>
            </p:extLst>
          </p:nvPr>
        </p:nvGraphicFramePr>
        <p:xfrm>
          <a:off x="9380004" y="879887"/>
          <a:ext cx="13655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(a &gt; 0 &amp;&amp; b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 = a %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= b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01C402-B8CB-CA20-E39C-A58ED9D01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60470"/>
              </p:ext>
            </p:extLst>
          </p:nvPr>
        </p:nvGraphicFramePr>
        <p:xfrm>
          <a:off x="7419971" y="2887897"/>
          <a:ext cx="1859280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gcd_Stein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(k = 0; ((a | b) &amp; 1) == 0; ++k){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((a &amp; 1)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((b &amp; 1)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swap(a, b); // Swap u and v.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(b -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 (b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 &lt;&lt;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6DF296-C56A-E0C3-A6C5-A9DDDA06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0331"/>
              </p:ext>
            </p:extLst>
          </p:nvPr>
        </p:nvGraphicFramePr>
        <p:xfrm>
          <a:off x="9380004" y="2495554"/>
          <a:ext cx="170688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CountPairs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/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k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n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28DE65-CF75-10F3-57DB-BC7B00585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52440"/>
              </p:ext>
            </p:extLst>
          </p:nvPr>
        </p:nvGraphicFramePr>
        <p:xfrm>
          <a:off x="9380004" y="4190759"/>
          <a:ext cx="20624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a, double b){//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&lt;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(fabs(b) &lt; 0.001)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(b, a - floor(a / b) * b));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8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89106"/>
              </p:ext>
            </p:extLst>
          </p:nvPr>
        </p:nvGraphicFramePr>
        <p:xfrm>
          <a:off x="125130" y="868119"/>
          <a:ext cx="65182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2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Divisor of a Natural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약수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Naive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방법으로는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 향상을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sqrt()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사용하는 이유는 모든 약수를 나열했을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(sqrt(n), sqrt(n))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O(sqrt(n))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Find – All Divisor of a Natural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25537"/>
              </p:ext>
            </p:extLst>
          </p:nvPr>
        </p:nvGraphicFramePr>
        <p:xfrm>
          <a:off x="125130" y="2334591"/>
          <a:ext cx="17878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printDivisors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O(sqrt(n))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D1D071-D880-0A38-3A17-5B0F7B0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89083"/>
              </p:ext>
            </p:extLst>
          </p:nvPr>
        </p:nvGraphicFramePr>
        <p:xfrm>
          <a:off x="2013196" y="2334591"/>
          <a:ext cx="135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printDivisors(int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 = 1; i * i &lt; 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(i - (n / i)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(; i &gt;= 1; i--)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cout&lt;&lt;n / 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88684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25059"/>
              </p:ext>
            </p:extLst>
          </p:nvPr>
        </p:nvGraphicFramePr>
        <p:xfrm>
          <a:off x="125130" y="868119"/>
          <a:ext cx="443103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1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크고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자기 자신으로만 나눠지는 자연수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모든 짝수 정수는 두 소수의 합으로 표현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유일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소수는 항상 서로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(co-prime)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제외한 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6x+1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6x-1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계산을 빠르게 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Wilson Theorem: (p-1) != (p-1)%p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Fermat’s Little Theorem: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n = 1 [1 ≤ a &lt; 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n)/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Prime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55075"/>
              </p:ext>
            </p:extLst>
          </p:nvPr>
        </p:nvGraphicFramePr>
        <p:xfrm>
          <a:off x="4770660" y="868119"/>
          <a:ext cx="17878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printDivisors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O(sqrt(n))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D1D071-D880-0A38-3A17-5B0F7B0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41222"/>
              </p:ext>
            </p:extLst>
          </p:nvPr>
        </p:nvGraphicFramePr>
        <p:xfrm>
          <a:off x="6658726" y="868119"/>
          <a:ext cx="135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printDivisors(int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 = 1; i * i &lt; 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(i - (n / i)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(; i &gt;= 1; i--)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cout&lt;&lt;n / 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08D707-17D3-A185-00B1-63CE9876A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14772"/>
              </p:ext>
            </p:extLst>
          </p:nvPr>
        </p:nvGraphicFramePr>
        <p:xfrm>
          <a:off x="8118167" y="868119"/>
          <a:ext cx="1975168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SieveOfEratosthenes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prime(n + 1, true);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p = 2; p * p &lt;= n; p++)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(prime[p]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 * 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prime[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p = 2; p &lt;= n; p++)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(prime[p])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055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64037"/>
              </p:ext>
            </p:extLst>
          </p:nvPr>
        </p:nvGraphicFramePr>
        <p:xfrm>
          <a:off x="125130" y="868119"/>
          <a:ext cx="470560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6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Factor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소인수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소수이면서 인수가 되는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(12=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 설명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%2==0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증가하면서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n%i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O(sqrt(n))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Prime Factor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12063"/>
              </p:ext>
            </p:extLst>
          </p:nvPr>
        </p:nvGraphicFramePr>
        <p:xfrm>
          <a:off x="4770660" y="868119"/>
          <a:ext cx="1932305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primeFactors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(n % 2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2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n/2;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(n %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 =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685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31138</TotalTime>
  <Words>99115</Words>
  <Application>Microsoft Office PowerPoint</Application>
  <PresentationFormat>와이드스크린</PresentationFormat>
  <Paragraphs>12590</Paragraphs>
  <Slides>213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213</vt:i4>
      </vt:variant>
    </vt:vector>
  </HeadingPairs>
  <TitlesOfParts>
    <vt:vector size="219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854</cp:revision>
  <dcterms:created xsi:type="dcterms:W3CDTF">2023-11-29T11:04:36Z</dcterms:created>
  <dcterms:modified xsi:type="dcterms:W3CDTF">2024-03-27T15:03:43Z</dcterms:modified>
</cp:coreProperties>
</file>